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C61FC-0E51-48C5-A5A5-8134131DC6CF}" type="doc">
      <dgm:prSet loTypeId="urn:microsoft.com/office/officeart/2005/8/layout/vList2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E78D1456-4EF3-42AC-BBCE-F064C05790A3}">
      <dgm:prSet/>
      <dgm:spPr/>
      <dgm:t>
        <a:bodyPr/>
        <a:lstStyle/>
        <a:p>
          <a:r>
            <a:rPr lang="ru-RU" dirty="0" smtClean="0">
              <a:latin typeface="Garamond" panose="02020404030301010803" pitchFamily="18" charset="0"/>
            </a:rPr>
            <a:t>развој схеме метаподатака и речника неопходних за описивање скениране грађ</a:t>
          </a:r>
          <a:r>
            <a:rPr lang="ru-RU" dirty="0" smtClean="0"/>
            <a:t>е</a:t>
          </a:r>
          <a:endParaRPr lang="en-US" dirty="0"/>
        </a:p>
      </dgm:t>
    </dgm:pt>
    <dgm:pt modelId="{9CCD69F6-4F81-4167-B75C-B9B4886DEC40}" type="parTrans" cxnId="{6E29E551-1166-47AA-A6C7-E0D7FF17A0FD}">
      <dgm:prSet/>
      <dgm:spPr/>
      <dgm:t>
        <a:bodyPr/>
        <a:lstStyle/>
        <a:p>
          <a:endParaRPr lang="en-US"/>
        </a:p>
      </dgm:t>
    </dgm:pt>
    <dgm:pt modelId="{7AA44C78-1A92-40B7-A910-85BB377F6EDE}" type="sibTrans" cxnId="{6E29E551-1166-47AA-A6C7-E0D7FF17A0FD}">
      <dgm:prSet/>
      <dgm:spPr/>
      <dgm:t>
        <a:bodyPr/>
        <a:lstStyle/>
        <a:p>
          <a:endParaRPr lang="en-US"/>
        </a:p>
      </dgm:t>
    </dgm:pt>
    <dgm:pt modelId="{46478798-730C-4444-AA62-E1F86D30D83F}">
      <dgm:prSet/>
      <dgm:spPr/>
      <dgm:t>
        <a:bodyPr/>
        <a:lstStyle/>
        <a:p>
          <a:r>
            <a:rPr lang="ru-RU" dirty="0" smtClean="0">
              <a:latin typeface="Garamond" panose="02020404030301010803" pitchFamily="18" charset="0"/>
            </a:rPr>
            <a:t>структуирање и означавање текста уз помоћ посебно развијеног едитора</a:t>
          </a:r>
          <a:endParaRPr lang="en-US" dirty="0">
            <a:latin typeface="Garamond" panose="02020404030301010803" pitchFamily="18" charset="0"/>
          </a:endParaRPr>
        </a:p>
      </dgm:t>
    </dgm:pt>
    <dgm:pt modelId="{A59660E1-CC3B-4AD1-999A-7C5C5EC710AA}" type="parTrans" cxnId="{3D79BCFE-278B-45FC-99F9-EE23017E8304}">
      <dgm:prSet/>
      <dgm:spPr/>
      <dgm:t>
        <a:bodyPr/>
        <a:lstStyle/>
        <a:p>
          <a:endParaRPr lang="en-US"/>
        </a:p>
      </dgm:t>
    </dgm:pt>
    <dgm:pt modelId="{0A3DAECC-3A3D-4027-AA8B-2BD4E654203F}" type="sibTrans" cxnId="{3D79BCFE-278B-45FC-99F9-EE23017E8304}">
      <dgm:prSet/>
      <dgm:spPr/>
      <dgm:t>
        <a:bodyPr/>
        <a:lstStyle/>
        <a:p>
          <a:endParaRPr lang="en-US"/>
        </a:p>
      </dgm:t>
    </dgm:pt>
    <dgm:pt modelId="{9DB04330-F788-4AD5-B481-49CE61E66BB6}">
      <dgm:prSet/>
      <dgm:spPr/>
      <dgm:t>
        <a:bodyPr/>
        <a:lstStyle/>
        <a:p>
          <a:r>
            <a:rPr lang="ru-RU" dirty="0" smtClean="0">
              <a:latin typeface="Garamond" panose="02020404030301010803" pitchFamily="18" charset="0"/>
            </a:rPr>
            <a:t>развој дигиталног репозиторија заснованог на платформи Сербиа форум</a:t>
          </a:r>
          <a:endParaRPr lang="en-US" dirty="0">
            <a:latin typeface="Garamond" panose="02020404030301010803" pitchFamily="18" charset="0"/>
          </a:endParaRPr>
        </a:p>
      </dgm:t>
    </dgm:pt>
    <dgm:pt modelId="{D8DA25CE-78D3-49B0-BFA3-12AFB734265C}" type="parTrans" cxnId="{4E1D957F-06A1-4826-9E85-F70F606515B7}">
      <dgm:prSet/>
      <dgm:spPr/>
      <dgm:t>
        <a:bodyPr/>
        <a:lstStyle/>
        <a:p>
          <a:endParaRPr lang="en-US"/>
        </a:p>
      </dgm:t>
    </dgm:pt>
    <dgm:pt modelId="{201E2B6D-28A7-4918-96B5-906816A4A6D5}" type="sibTrans" cxnId="{4E1D957F-06A1-4826-9E85-F70F606515B7}">
      <dgm:prSet/>
      <dgm:spPr/>
      <dgm:t>
        <a:bodyPr/>
        <a:lstStyle/>
        <a:p>
          <a:endParaRPr lang="en-US"/>
        </a:p>
      </dgm:t>
    </dgm:pt>
    <dgm:pt modelId="{497FF0CF-847E-48B6-953C-87461FFEC2F6}" type="pres">
      <dgm:prSet presAssocID="{1D1C61FC-0E51-48C5-A5A5-8134131DC6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A619BE-90CF-46A3-B948-C86EDDCCB846}" type="pres">
      <dgm:prSet presAssocID="{E78D1456-4EF3-42AC-BBCE-F064C05790A3}" presName="parentText" presStyleLbl="node1" presStyleIdx="0" presStyleCnt="3" custLinFactNeighborY="376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CA8FD-A161-4274-A741-7BD4C5E3190D}" type="pres">
      <dgm:prSet presAssocID="{7AA44C78-1A92-40B7-A910-85BB377F6EDE}" presName="spacer" presStyleCnt="0"/>
      <dgm:spPr/>
    </dgm:pt>
    <dgm:pt modelId="{AB8CAF02-99BA-4EBE-A4FD-53823804D708}" type="pres">
      <dgm:prSet presAssocID="{46478798-730C-4444-AA62-E1F86D30D83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36F3BF-25B7-49B9-AA80-5BDC768AFFF0}" type="pres">
      <dgm:prSet presAssocID="{0A3DAECC-3A3D-4027-AA8B-2BD4E654203F}" presName="spacer" presStyleCnt="0"/>
      <dgm:spPr/>
    </dgm:pt>
    <dgm:pt modelId="{3AD10151-A201-4345-936B-96EDCDEE132D}" type="pres">
      <dgm:prSet presAssocID="{9DB04330-F788-4AD5-B481-49CE61E66BB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F98CEF-33C1-4B7D-AA85-185702832352}" type="presOf" srcId="{E78D1456-4EF3-42AC-BBCE-F064C05790A3}" destId="{55A619BE-90CF-46A3-B948-C86EDDCCB846}" srcOrd="0" destOrd="0" presId="urn:microsoft.com/office/officeart/2005/8/layout/vList2"/>
    <dgm:cxn modelId="{7E6F8962-93B0-439B-98CE-29DB5DFE7BEA}" type="presOf" srcId="{9DB04330-F788-4AD5-B481-49CE61E66BB6}" destId="{3AD10151-A201-4345-936B-96EDCDEE132D}" srcOrd="0" destOrd="0" presId="urn:microsoft.com/office/officeart/2005/8/layout/vList2"/>
    <dgm:cxn modelId="{4E1D957F-06A1-4826-9E85-F70F606515B7}" srcId="{1D1C61FC-0E51-48C5-A5A5-8134131DC6CF}" destId="{9DB04330-F788-4AD5-B481-49CE61E66BB6}" srcOrd="2" destOrd="0" parTransId="{D8DA25CE-78D3-49B0-BFA3-12AFB734265C}" sibTransId="{201E2B6D-28A7-4918-96B5-906816A4A6D5}"/>
    <dgm:cxn modelId="{6E29E551-1166-47AA-A6C7-E0D7FF17A0FD}" srcId="{1D1C61FC-0E51-48C5-A5A5-8134131DC6CF}" destId="{E78D1456-4EF3-42AC-BBCE-F064C05790A3}" srcOrd="0" destOrd="0" parTransId="{9CCD69F6-4F81-4167-B75C-B9B4886DEC40}" sibTransId="{7AA44C78-1A92-40B7-A910-85BB377F6EDE}"/>
    <dgm:cxn modelId="{D590F7EE-FEE5-4098-BD5E-A5D960DFA106}" type="presOf" srcId="{46478798-730C-4444-AA62-E1F86D30D83F}" destId="{AB8CAF02-99BA-4EBE-A4FD-53823804D708}" srcOrd="0" destOrd="0" presId="urn:microsoft.com/office/officeart/2005/8/layout/vList2"/>
    <dgm:cxn modelId="{3D79BCFE-278B-45FC-99F9-EE23017E8304}" srcId="{1D1C61FC-0E51-48C5-A5A5-8134131DC6CF}" destId="{46478798-730C-4444-AA62-E1F86D30D83F}" srcOrd="1" destOrd="0" parTransId="{A59660E1-CC3B-4AD1-999A-7C5C5EC710AA}" sibTransId="{0A3DAECC-3A3D-4027-AA8B-2BD4E654203F}"/>
    <dgm:cxn modelId="{A51F79D2-9727-45B8-9E42-C0A897366600}" type="presOf" srcId="{1D1C61FC-0E51-48C5-A5A5-8134131DC6CF}" destId="{497FF0CF-847E-48B6-953C-87461FFEC2F6}" srcOrd="0" destOrd="0" presId="urn:microsoft.com/office/officeart/2005/8/layout/vList2"/>
    <dgm:cxn modelId="{E55EC8CD-7CA2-4B41-AE69-189D930A6549}" type="presParOf" srcId="{497FF0CF-847E-48B6-953C-87461FFEC2F6}" destId="{55A619BE-90CF-46A3-B948-C86EDDCCB846}" srcOrd="0" destOrd="0" presId="urn:microsoft.com/office/officeart/2005/8/layout/vList2"/>
    <dgm:cxn modelId="{765FC44C-70B6-430D-9CD8-FC64FAF67642}" type="presParOf" srcId="{497FF0CF-847E-48B6-953C-87461FFEC2F6}" destId="{EE5CA8FD-A161-4274-A741-7BD4C5E3190D}" srcOrd="1" destOrd="0" presId="urn:microsoft.com/office/officeart/2005/8/layout/vList2"/>
    <dgm:cxn modelId="{B4B4FD76-2F31-4EC8-92DE-AF3450B191BE}" type="presParOf" srcId="{497FF0CF-847E-48B6-953C-87461FFEC2F6}" destId="{AB8CAF02-99BA-4EBE-A4FD-53823804D708}" srcOrd="2" destOrd="0" presId="urn:microsoft.com/office/officeart/2005/8/layout/vList2"/>
    <dgm:cxn modelId="{F89D1AE6-95F4-4C8E-A56F-22F5F7A0289B}" type="presParOf" srcId="{497FF0CF-847E-48B6-953C-87461FFEC2F6}" destId="{DA36F3BF-25B7-49B9-AA80-5BDC768AFFF0}" srcOrd="3" destOrd="0" presId="urn:microsoft.com/office/officeart/2005/8/layout/vList2"/>
    <dgm:cxn modelId="{D3F1E181-757C-41FB-BA62-32CFC2C97079}" type="presParOf" srcId="{497FF0CF-847E-48B6-953C-87461FFEC2F6}" destId="{3AD10151-A201-4345-936B-96EDCDEE132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A619BE-90CF-46A3-B948-C86EDDCCB846}">
      <dsp:nvSpPr>
        <dsp:cNvPr id="0" name=""/>
        <dsp:cNvSpPr/>
      </dsp:nvSpPr>
      <dsp:spPr>
        <a:xfrm>
          <a:off x="0" y="514833"/>
          <a:ext cx="6096000" cy="96525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Garamond" panose="02020404030301010803" pitchFamily="18" charset="0"/>
            </a:rPr>
            <a:t>развој схеме метаподатака и речника неопходних за описивање скениране грађ</a:t>
          </a:r>
          <a:r>
            <a:rPr lang="ru-RU" sz="2500" kern="1200" dirty="0" smtClean="0"/>
            <a:t>е</a:t>
          </a:r>
          <a:endParaRPr lang="en-US" sz="2500" kern="1200" dirty="0"/>
        </a:p>
      </dsp:txBody>
      <dsp:txXfrm>
        <a:off x="47120" y="561953"/>
        <a:ext cx="6001760" cy="871010"/>
      </dsp:txXfrm>
    </dsp:sp>
    <dsp:sp modelId="{AB8CAF02-99BA-4EBE-A4FD-53823804D708}">
      <dsp:nvSpPr>
        <dsp:cNvPr id="0" name=""/>
        <dsp:cNvSpPr/>
      </dsp:nvSpPr>
      <dsp:spPr>
        <a:xfrm>
          <a:off x="0" y="1549375"/>
          <a:ext cx="6096000" cy="96525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Garamond" panose="02020404030301010803" pitchFamily="18" charset="0"/>
            </a:rPr>
            <a:t>структуирање и означавање текста уз помоћ посебно развијеног едитора</a:t>
          </a:r>
          <a:endParaRPr lang="en-US" sz="2500" kern="1200" dirty="0">
            <a:latin typeface="Garamond" panose="02020404030301010803" pitchFamily="18" charset="0"/>
          </a:endParaRPr>
        </a:p>
      </dsp:txBody>
      <dsp:txXfrm>
        <a:off x="47120" y="1596495"/>
        <a:ext cx="6001760" cy="871010"/>
      </dsp:txXfrm>
    </dsp:sp>
    <dsp:sp modelId="{3AD10151-A201-4345-936B-96EDCDEE132D}">
      <dsp:nvSpPr>
        <dsp:cNvPr id="0" name=""/>
        <dsp:cNvSpPr/>
      </dsp:nvSpPr>
      <dsp:spPr>
        <a:xfrm>
          <a:off x="0" y="2586625"/>
          <a:ext cx="6096000" cy="965250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Garamond" panose="02020404030301010803" pitchFamily="18" charset="0"/>
            </a:rPr>
            <a:t>развој дигиталног репозиторија заснованог на платформи Сербиа форум</a:t>
          </a:r>
          <a:endParaRPr lang="en-US" sz="2500" kern="1200" dirty="0">
            <a:latin typeface="Garamond" panose="02020404030301010803" pitchFamily="18" charset="0"/>
          </a:endParaRPr>
        </a:p>
      </dsp:txBody>
      <dsp:txXfrm>
        <a:off x="47120" y="2633745"/>
        <a:ext cx="6001760" cy="871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4248EC5-DE27-444F-AF52-92FFF15729E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068CF8E-DBB0-4A85-9A82-B5E7C1F2E5E7}" type="datetimeFigureOut">
              <a:rPr lang="en-US" smtClean="0"/>
              <a:t>9/28/2016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521" y="1828800"/>
            <a:ext cx="7543800" cy="2593975"/>
          </a:xfrm>
          <a:solidFill>
            <a:schemeClr val="bg1"/>
          </a:solidFill>
        </p:spPr>
        <p:txBody>
          <a:bodyPr/>
          <a:lstStyle/>
          <a:p>
            <a:r>
              <a:rPr lang="ru-RU" sz="3200" dirty="0">
                <a:latin typeface="Garamond" panose="02020404030301010803" pitchFamily="18" charset="0"/>
              </a:rPr>
              <a:t>ДИГИТАЛИЗАЦИЈА ДОКУМЕНАТА О СПОЉНОЈ ПОЛИТИЦИ КРАЉЕВИНЕ СРБИЈЕ (1903 - 1914)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562600"/>
            <a:ext cx="7696200" cy="838200"/>
          </a:xfrm>
        </p:spPr>
        <p:txBody>
          <a:bodyPr>
            <a:noAutofit/>
          </a:bodyPr>
          <a:lstStyle/>
          <a:p>
            <a:pPr algn="r"/>
            <a:r>
              <a:rPr lang="sr-Cyrl-RS" sz="1400" dirty="0" smtClean="0">
                <a:latin typeface="Garamond" panose="02020404030301010803" pitchFamily="18" charset="0"/>
              </a:rPr>
              <a:t>Аутори:</a:t>
            </a:r>
          </a:p>
          <a:p>
            <a:pPr algn="r"/>
            <a:r>
              <a:rPr lang="sr-Cyrl-RS" sz="1400" dirty="0" smtClean="0">
                <a:latin typeface="Garamond" panose="02020404030301010803" pitchFamily="18" charset="0"/>
              </a:rPr>
              <a:t>Марија Шеган, Сандра Вујошевић, Александра Арсић, Милица Кнежевић, Владисав Јелисавчић, Синиша Томовић, Милан Тодоровић, Бојан Маринковић и Зоран Огњановић </a:t>
            </a:r>
            <a:endParaRPr lang="en-US" sz="1400" dirty="0">
              <a:latin typeface="Garamond" panose="02020404030301010803" pitchFamily="18" charset="0"/>
            </a:endParaRPr>
          </a:p>
        </p:txBody>
      </p:sp>
      <p:pic>
        <p:nvPicPr>
          <p:cNvPr id="1026" name="Picture 2" descr="C:\Users\Sandra\Downloads\MInstSANU_logo1-1(1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01876"/>
            <a:ext cx="549242" cy="54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63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2800" dirty="0" smtClean="0"/>
              <a:t>Оптички препознат текст и метаподаци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7941733" cy="4467225"/>
          </a:xfrm>
        </p:spPr>
      </p:pic>
    </p:spTree>
    <p:extLst>
      <p:ext uri="{BB962C8B-B14F-4D97-AF65-F5344CB8AC3E}">
        <p14:creationId xmlns:p14="http://schemas.microsoft.com/office/powerpoint/2010/main" val="214785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514600"/>
            <a:ext cx="66294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sz="4000" dirty="0" smtClean="0">
                <a:latin typeface="Garamond" panose="02020404030301010803" pitchFamily="18" charset="0"/>
              </a:rPr>
              <a:t>ХВАЛА НА ПАЖЊИ</a:t>
            </a:r>
            <a:endParaRPr lang="en-US" sz="4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latin typeface="Garamond" panose="02020404030301010803" pitchFamily="18" charset="0"/>
              </a:rPr>
              <a:t>Пројекат је реализован у </a:t>
            </a:r>
            <a:r>
              <a:rPr lang="ru-RU" sz="3600" dirty="0" smtClean="0">
                <a:latin typeface="Garamond" panose="02020404030301010803" pitchFamily="18" charset="0"/>
              </a:rPr>
              <a:t>сарадњи</a:t>
            </a:r>
            <a:endParaRPr lang="en-US" sz="3600" dirty="0">
              <a:latin typeface="Garamond" panose="02020404030301010803" pitchFamily="18" charset="0"/>
            </a:endParaRPr>
          </a:p>
        </p:txBody>
      </p:sp>
      <p:pic>
        <p:nvPicPr>
          <p:cNvPr id="2050" name="Picture 2" descr="C:\Users\Sandra\Downloads\MInstSANU_logo1-1(1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957" y="1957180"/>
            <a:ext cx="1714393" cy="170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2600"/>
            <a:ext cx="2257838" cy="2257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397347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200" dirty="0" smtClean="0">
                <a:latin typeface="Garamond" panose="02020404030301010803" pitchFamily="18" charset="0"/>
              </a:rPr>
              <a:t>Српске академије наука и уметности</a:t>
            </a:r>
            <a:endParaRPr lang="en-US" sz="1200" dirty="0"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2853" y="4010438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200" dirty="0" smtClean="0">
                <a:latin typeface="Garamond" panose="02020404030301010803" pitchFamily="18" charset="0"/>
              </a:rPr>
              <a:t>Математичког института САНУ</a:t>
            </a:r>
            <a:endParaRPr lang="en-US" sz="1200" dirty="0">
              <a:latin typeface="Garamond" panose="020204040303010108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2662" y="3942692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 smtClean="0">
                <a:latin typeface="Garamond" panose="02020404030301010803" pitchFamily="18" charset="0"/>
              </a:rPr>
              <a:t>и</a:t>
            </a:r>
            <a:endParaRPr lang="en-US" sz="1400" dirty="0">
              <a:latin typeface="Garamond" panose="020204040303010108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0862" y="5334000"/>
            <a:ext cx="670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1400" dirty="0" smtClean="0">
                <a:latin typeface="Garamond" panose="02020404030301010803" pitchFamily="18" charset="0"/>
              </a:rPr>
              <a:t>Пројекат је подржало Министарство културе и информисања Републике Србије</a:t>
            </a:r>
            <a:endParaRPr lang="en-US" sz="1400" dirty="0">
              <a:latin typeface="Garamond" panose="020204040303010108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662" y="5791200"/>
            <a:ext cx="609600" cy="79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9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20000" cy="1143000"/>
          </a:xfrm>
        </p:spPr>
        <p:txBody>
          <a:bodyPr/>
          <a:lstStyle/>
          <a:p>
            <a:r>
              <a:rPr lang="sr-Cyrl-RS" sz="3600" dirty="0" smtClean="0">
                <a:latin typeface="Garamond" panose="02020404030301010803" pitchFamily="18" charset="0"/>
              </a:rPr>
              <a:t>Историјски извори </a:t>
            </a:r>
            <a:r>
              <a:rPr lang="sr-Cyrl-RS" sz="3600" dirty="0">
                <a:latin typeface="Garamond" panose="02020404030301010803" pitchFamily="18" charset="0"/>
              </a:rPr>
              <a:t>првог реда</a:t>
            </a:r>
            <a:endParaRPr lang="en-US" sz="3600" dirty="0">
              <a:latin typeface="Garamond" panose="020204040303010108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обухватају дипломатску преписку и грађу од 1903. до 1914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д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окумента су сукцесивно објављивана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у претходних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35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година (1980 – 2015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).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грађу прикупили, средили и критички обрадили наши угледни историчари, научни радници и архивски стручњаци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.</a:t>
            </a:r>
            <a:endParaRPr lang="en-US" sz="2400" dirty="0" smtClean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7 књига са 25 свезака и 42 тома.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преко 31000 страна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документација везана за политичке и привредне односе Србије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са великим силама онога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времена.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Garamond" panose="02020404030301010803" pitchFamily="18" charset="0"/>
              </a:rPr>
              <a:t>Три фазе пројекта:</a:t>
            </a:r>
            <a:endParaRPr lang="en-US" dirty="0">
              <a:latin typeface="Garamond" panose="02020404030301010803" pitchFamily="18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50675642"/>
              </p:ext>
            </p:extLst>
          </p:nvPr>
        </p:nvGraphicFramePr>
        <p:xfrm>
          <a:off x="609600" y="1676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155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Garamond" panose="02020404030301010803" pitchFamily="18" charset="0"/>
              </a:rPr>
              <a:t>Резултати:</a:t>
            </a:r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3"/>
          <a:stretch/>
        </p:blipFill>
        <p:spPr>
          <a:xfrm>
            <a:off x="1143000" y="2492616"/>
            <a:ext cx="6057523" cy="34656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0181" y="1499856"/>
            <a:ext cx="8067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П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риступачно окружење за чување и презентовање дипломатске преписке намењено истраживачима и широј публици заинтересованој за овај прворазредни историјски материјал.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73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Garamond" panose="02020404030301010803" pitchFamily="18" charset="0"/>
              </a:rPr>
              <a:t>Дигитална документа</a:t>
            </a:r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676400"/>
            <a:ext cx="7238999" cy="407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7620000" cy="4286250"/>
          </a:xfrm>
        </p:spPr>
      </p:pic>
    </p:spTree>
    <p:extLst>
      <p:ext uri="{BB962C8B-B14F-4D97-AF65-F5344CB8AC3E}">
        <p14:creationId xmlns:p14="http://schemas.microsoft.com/office/powerpoint/2010/main" val="18275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Garamond" panose="02020404030301010803" pitchFamily="18" charset="0"/>
              </a:rPr>
              <a:t>Напредна претрага</a:t>
            </a:r>
            <a:endParaRPr lang="en-US" dirty="0">
              <a:latin typeface="Garamond" panose="020204040303010108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7620000" cy="4286250"/>
          </a:xfrm>
        </p:spPr>
      </p:pic>
    </p:spTree>
    <p:extLst>
      <p:ext uri="{BB962C8B-B14F-4D97-AF65-F5344CB8AC3E}">
        <p14:creationId xmlns:p14="http://schemas.microsoft.com/office/powerpoint/2010/main" val="288948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7890933" cy="4438650"/>
          </a:xfrm>
        </p:spPr>
      </p:pic>
    </p:spTree>
    <p:extLst>
      <p:ext uri="{BB962C8B-B14F-4D97-AF65-F5344CB8AC3E}">
        <p14:creationId xmlns:p14="http://schemas.microsoft.com/office/powerpoint/2010/main" val="123828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ustom 5">
      <a:dk1>
        <a:srgbClr val="600000"/>
      </a:dk1>
      <a:lt1>
        <a:sysClr val="window" lastClr="FFFFFF"/>
      </a:lt1>
      <a:dk2>
        <a:srgbClr val="600000"/>
      </a:dk2>
      <a:lt2>
        <a:srgbClr val="DEDEDE"/>
      </a:lt2>
      <a:accent1>
        <a:srgbClr val="600000"/>
      </a:accent1>
      <a:accent2>
        <a:srgbClr val="900000"/>
      </a:accent2>
      <a:accent3>
        <a:srgbClr val="600000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137</TotalTime>
  <Words>201</Words>
  <Application>Microsoft Office PowerPoint</Application>
  <PresentationFormat>On-screen Show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ДИГИТАЛИЗАЦИЈА ДОКУМЕНАТА О СПОЉНОЈ ПОЛИТИЦИ КРАЉЕВИНЕ СРБИЈЕ (1903 - 1914)</vt:lpstr>
      <vt:lpstr>Пројекат је реализован у сарадњи</vt:lpstr>
      <vt:lpstr>Историјски извори првог реда</vt:lpstr>
      <vt:lpstr>Три фазе пројекта:</vt:lpstr>
      <vt:lpstr>Резултати:</vt:lpstr>
      <vt:lpstr>Дигитална документа</vt:lpstr>
      <vt:lpstr>PowerPoint Presentation</vt:lpstr>
      <vt:lpstr>Напредна претрага</vt:lpstr>
      <vt:lpstr>PowerPoint Presentation</vt:lpstr>
      <vt:lpstr>Оптички препознат текст и метаподаци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ДИГИТАЛИЗАЦИЈА ДОКУМЕНАТА О СПОЉНОЈ ПОЛИТИЦИ КРАЉЕВИНЕ СРБИЈЕ (1903 - 1914)</dc:title>
  <dc:creator>Sandra</dc:creator>
  <cp:lastModifiedBy>Sandra</cp:lastModifiedBy>
  <cp:revision>14</cp:revision>
  <dcterms:created xsi:type="dcterms:W3CDTF">2016-09-28T16:48:08Z</dcterms:created>
  <dcterms:modified xsi:type="dcterms:W3CDTF">2016-09-28T20:18:15Z</dcterms:modified>
</cp:coreProperties>
</file>